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5" r:id="rId15"/>
    <p:sldId id="273" r:id="rId16"/>
    <p:sldId id="270" r:id="rId17"/>
    <p:sldId id="271" r:id="rId18"/>
    <p:sldId id="267" r:id="rId19"/>
    <p:sldId id="272" r:id="rId20"/>
    <p:sldId id="27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ADC5071-77CF-401F-8CF1-FB0D80785DF1}" type="datetimeFigureOut">
              <a:rPr lang="cs-CZ" smtClean="0"/>
              <a:t>15.3.2013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4ED3D4-690E-4B83-A06F-F2AB2B2CCDBD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5071-77CF-401F-8CF1-FB0D80785DF1}" type="datetimeFigureOut">
              <a:rPr lang="cs-CZ" smtClean="0"/>
              <a:t>15.3.2013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D3D4-690E-4B83-A06F-F2AB2B2CC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5071-77CF-401F-8CF1-FB0D80785DF1}" type="datetimeFigureOut">
              <a:rPr lang="cs-CZ" smtClean="0"/>
              <a:t>15.3.2013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D3D4-690E-4B83-A06F-F2AB2B2CC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5071-77CF-401F-8CF1-FB0D80785DF1}" type="datetimeFigureOut">
              <a:rPr lang="cs-CZ" smtClean="0"/>
              <a:t>15.3.2013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D3D4-690E-4B83-A06F-F2AB2B2CC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5071-77CF-401F-8CF1-FB0D80785DF1}" type="datetimeFigureOut">
              <a:rPr lang="cs-CZ" smtClean="0"/>
              <a:t>15.3.2013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D3D4-690E-4B83-A06F-F2AB2B2CC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5071-77CF-401F-8CF1-FB0D80785DF1}" type="datetimeFigureOut">
              <a:rPr lang="cs-CZ" smtClean="0"/>
              <a:t>15.3.2013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D3D4-690E-4B83-A06F-F2AB2B2CCDB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5071-77CF-401F-8CF1-FB0D80785DF1}" type="datetimeFigureOut">
              <a:rPr lang="cs-CZ" smtClean="0"/>
              <a:t>15.3.2013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D3D4-690E-4B83-A06F-F2AB2B2CC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5071-77CF-401F-8CF1-FB0D80785DF1}" type="datetimeFigureOut">
              <a:rPr lang="cs-CZ" smtClean="0"/>
              <a:t>15.3.2013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D3D4-690E-4B83-A06F-F2AB2B2CC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5071-77CF-401F-8CF1-FB0D80785DF1}" type="datetimeFigureOut">
              <a:rPr lang="cs-CZ" smtClean="0"/>
              <a:t>15.3.2013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D3D4-690E-4B83-A06F-F2AB2B2CC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5071-77CF-401F-8CF1-FB0D80785DF1}" type="datetimeFigureOut">
              <a:rPr lang="cs-CZ" smtClean="0"/>
              <a:t>15.3.2013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D3D4-690E-4B83-A06F-F2AB2B2CCDBD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5071-77CF-401F-8CF1-FB0D80785DF1}" type="datetimeFigureOut">
              <a:rPr lang="cs-CZ" smtClean="0"/>
              <a:t>15.3.2013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D3D4-690E-4B83-A06F-F2AB2B2CCD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ADC5071-77CF-401F-8CF1-FB0D80785DF1}" type="datetimeFigureOut">
              <a:rPr lang="cs-CZ" smtClean="0"/>
              <a:t>15.3.2013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4ED3D4-690E-4B83-A06F-F2AB2B2CCDB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-lili.cz/" TargetMode="External"/><Relationship Id="rId2" Type="http://schemas.openxmlformats.org/officeDocument/2006/relationships/hyperlink" Target="http://www.youtube.com/watch?v=0RP3hzRxw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klett.cz/book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Genetická metoda čtení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pPr algn="r"/>
            <a:r>
              <a:rPr lang="cs-CZ" dirty="0" smtClean="0"/>
              <a:t>Mgr. Jana Šístková</a:t>
            </a:r>
          </a:p>
          <a:p>
            <a:pPr algn="r"/>
            <a:r>
              <a:rPr lang="cs-CZ" dirty="0" smtClean="0"/>
              <a:t>15.3. 2013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5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Porovnání A/S a genetické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pPr marL="68580" indent="0">
              <a:buNone/>
            </a:pPr>
            <a:r>
              <a:rPr lang="cs-CZ" dirty="0" smtClean="0"/>
              <a:t>GM</a:t>
            </a:r>
          </a:p>
          <a:p>
            <a:r>
              <a:rPr lang="cs-CZ" dirty="0" smtClean="0"/>
              <a:t>pamatují si písmena, nezaměňují je</a:t>
            </a:r>
          </a:p>
          <a:p>
            <a:r>
              <a:rPr lang="cs-CZ" dirty="0" smtClean="0"/>
              <a:t>Při rychlém čtení  vynechání hlásky/slova</a:t>
            </a:r>
          </a:p>
          <a:p>
            <a:r>
              <a:rPr lang="cs-CZ" dirty="0" smtClean="0"/>
              <a:t>V porozumění textu zvýhodněni žáci s GM</a:t>
            </a:r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A/S</a:t>
            </a:r>
          </a:p>
          <a:p>
            <a:r>
              <a:rPr lang="cs-CZ" dirty="0" smtClean="0"/>
              <a:t>Záměna slabik</a:t>
            </a:r>
          </a:p>
          <a:p>
            <a:r>
              <a:rPr lang="cs-CZ" dirty="0" smtClean="0"/>
              <a:t>Děti čtou až v červnu plynule</a:t>
            </a:r>
          </a:p>
          <a:p>
            <a:pPr marL="6858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150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rozvoje porozumění – výhoda GM</a:t>
            </a:r>
          </a:p>
          <a:p>
            <a:r>
              <a:rPr lang="cs-CZ" dirty="0" smtClean="0"/>
              <a:t>Na konci roku je porozumění při A/S srovnatelné</a:t>
            </a:r>
          </a:p>
          <a:p>
            <a:r>
              <a:rPr lang="cs-CZ" dirty="0" smtClean="0"/>
              <a:t>Technika čtení je jen prostředkem ke čtení</a:t>
            </a:r>
          </a:p>
          <a:p>
            <a:r>
              <a:rPr lang="cs-CZ" dirty="0" smtClean="0"/>
              <a:t>Akcent na porozumění čteného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79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vyvození písmen podle jmen spolužáků</a:t>
            </a:r>
          </a:p>
          <a:p>
            <a:pPr lvl="0"/>
            <a:r>
              <a:rPr lang="cs-CZ" dirty="0"/>
              <a:t>poznávání a vybarvování </a:t>
            </a:r>
            <a:r>
              <a:rPr lang="cs-CZ" dirty="0" smtClean="0"/>
              <a:t>písmen</a:t>
            </a:r>
          </a:p>
          <a:p>
            <a:pPr lvl="0"/>
            <a:r>
              <a:rPr lang="cs-CZ" dirty="0" smtClean="0"/>
              <a:t>Hra na „mimozemšťany“  a-h-o-j</a:t>
            </a:r>
            <a:endParaRPr lang="cs-CZ" dirty="0"/>
          </a:p>
          <a:p>
            <a:pPr lvl="0"/>
            <a:r>
              <a:rPr lang="cs-CZ" dirty="0"/>
              <a:t>důraz na krátké a dlouhé </a:t>
            </a:r>
            <a:r>
              <a:rPr lang="cs-CZ" dirty="0" smtClean="0"/>
              <a:t>samohlásky -zrcátko</a:t>
            </a:r>
            <a:endParaRPr lang="cs-CZ" dirty="0"/>
          </a:p>
          <a:p>
            <a:pPr lvl="0"/>
            <a:r>
              <a:rPr lang="cs-CZ" dirty="0"/>
              <a:t>předměty rozmístěné ve třídě opatřeny „jmenovkami“</a:t>
            </a:r>
          </a:p>
          <a:p>
            <a:pPr lvl="0"/>
            <a:r>
              <a:rPr lang="cs-CZ" dirty="0"/>
              <a:t>zápis jmen, pohádkových postav, krátkých slov </a:t>
            </a:r>
          </a:p>
          <a:p>
            <a:pPr marL="68580" indent="0">
              <a:lnSpc>
                <a:spcPct val="80000"/>
              </a:lnSpc>
              <a:buNone/>
            </a:pPr>
            <a:r>
              <a:rPr lang="cs-CZ" dirty="0" err="1" smtClean="0">
                <a:solidFill>
                  <a:schemeClr val="bg1"/>
                </a:solidFill>
              </a:rPr>
              <a:t>pis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jmen, pohádkových postav, krátkých slov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0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modelování velkých písmen</a:t>
            </a:r>
          </a:p>
          <a:p>
            <a:pPr lvl="0"/>
            <a:r>
              <a:rPr lang="cs-CZ" dirty="0"/>
              <a:t>„psaní“ mokrou hubkou na tabuli</a:t>
            </a:r>
          </a:p>
          <a:p>
            <a:pPr lvl="0"/>
            <a:r>
              <a:rPr lang="cs-CZ" dirty="0"/>
              <a:t>„psaní“ do nasypané krupice</a:t>
            </a:r>
          </a:p>
          <a:p>
            <a:pPr lvl="0"/>
            <a:r>
              <a:rPr lang="cs-CZ" dirty="0"/>
              <a:t>„kouzelný provázek“</a:t>
            </a:r>
          </a:p>
          <a:p>
            <a:pPr lvl="0"/>
            <a:r>
              <a:rPr lang="cs-CZ" dirty="0"/>
              <a:t> </a:t>
            </a:r>
            <a:r>
              <a:rPr lang="cs-CZ" dirty="0" smtClean="0"/>
              <a:t>sestavování slov</a:t>
            </a:r>
            <a:r>
              <a:rPr lang="cs-CZ" dirty="0"/>
              <a:t> </a:t>
            </a:r>
            <a:r>
              <a:rPr lang="cs-CZ" dirty="0" smtClean="0"/>
              <a:t>u písmen</a:t>
            </a:r>
            <a:endParaRPr lang="cs-CZ" dirty="0"/>
          </a:p>
          <a:p>
            <a:pPr lvl="0"/>
            <a:r>
              <a:rPr lang="cs-CZ" dirty="0"/>
              <a:t>záměny písmen, tvorba nových slov (nalepování)	</a:t>
            </a:r>
          </a:p>
          <a:p>
            <a:pPr lvl="0"/>
            <a:r>
              <a:rPr lang="cs-CZ" i="1" dirty="0"/>
              <a:t>KRESEBNÉ A UVOLŇOVACÍ CVIKY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64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35088" y="641593"/>
            <a:ext cx="82089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Časové rozvržení učiva, očekávaných výstupů a realizace průřezových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témat v MŠ a ZŠ Tyršova, Plzeň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Předmět: 	ČESKÝ   JAZYK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Třída:		1.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882960"/>
              </p:ext>
            </p:extLst>
          </p:nvPr>
        </p:nvGraphicFramePr>
        <p:xfrm>
          <a:off x="971601" y="1657258"/>
          <a:ext cx="7416823" cy="4267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00807"/>
                <a:gridCol w="974323"/>
                <a:gridCol w="1081985"/>
                <a:gridCol w="2706110"/>
                <a:gridCol w="1190417"/>
                <a:gridCol w="263181"/>
              </a:tblGrid>
              <a:tr h="103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Měsíc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Tematický okruh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Učivo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Ročníkový výstup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Průřezová témata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0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září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Jazyková výchova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Věta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žák: - pozná konec věty -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015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Hláska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A, E, I, Y, O, 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Dlouhé samohlásky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P, T, J, B, 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 pozná uvedená písmena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Rozvíjí smyslové vnímání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OSV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Rozvoj schopnosti poznávání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říjen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Jazyková výchova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Hláska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Č, R, L, V, N, C, Z, M, 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 pozná uvedená písmena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Rozvíjí smyslové vnímání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OSV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Rozvoj schopnosti poznávání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listopad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Jazyková výchova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Hláska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H, S, CH, Š, Ř, Ž,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DI, TI, NI,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DĚ, TĚ, NĚ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 pozná uvedená písmena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Rozvíjí smyslové vnímání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OSV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Rozvoj schopnosti poznávání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prosinec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Jazyková výchova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Hláska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F, G, Ď, Ť, Ň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Malá písmena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 pozná uvedená písmena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Rozvíjí smyslové vnímání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OSV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Rozvoj schopnosti poznávání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7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leden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Jazyková výchova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Hláska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Malá písmena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 pozná uvedená písmena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Rozvíjí smyslové vnímání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OSV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Rozvoj schopnosti poznávání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09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únor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Jazyková výchova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Hláska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- pozná všechna písmena - pozná první a poslední hlásku - zvládá analýzu a syntézu slov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Rozvíjí smyslové vnímání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OSV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Rozvoj schopnosti poznávání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808" marR="1180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6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Žák, který se učí číst genetickou metodou</a:t>
            </a:r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Žák, který se učí číst analyticko-syntetickou metodou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11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Nácvik techniky:</a:t>
            </a:r>
          </a:p>
          <a:p>
            <a:endParaRPr lang="cs-CZ" dirty="0"/>
          </a:p>
          <a:p>
            <a:r>
              <a:rPr lang="cs-CZ" dirty="0" smtClean="0"/>
              <a:t>Chorálové čtení</a:t>
            </a:r>
          </a:p>
          <a:p>
            <a:r>
              <a:rPr lang="cs-CZ" dirty="0" smtClean="0"/>
              <a:t>Čtení bez hlesu</a:t>
            </a:r>
          </a:p>
          <a:p>
            <a:r>
              <a:rPr lang="cs-CZ" dirty="0" smtClean="0"/>
              <a:t>Párové čtení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3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rozvoj porozumění:</a:t>
            </a:r>
          </a:p>
          <a:p>
            <a:endParaRPr lang="cs-CZ" dirty="0"/>
          </a:p>
          <a:p>
            <a:r>
              <a:rPr lang="cs-CZ" dirty="0" smtClean="0"/>
              <a:t>Řízené čtení – čtení s otázkami</a:t>
            </a:r>
          </a:p>
          <a:p>
            <a:r>
              <a:rPr lang="cs-CZ" dirty="0" smtClean="0"/>
              <a:t>Aktivity před čtením – obtížná slova, evokace, </a:t>
            </a:r>
          </a:p>
          <a:p>
            <a:r>
              <a:rPr lang="cs-CZ" dirty="0" smtClean="0"/>
              <a:t>Aktivity po čtení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36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Učebnice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r>
              <a:rPr lang="cs-CZ" dirty="0" smtClean="0"/>
              <a:t>Nakladatelství:</a:t>
            </a:r>
          </a:p>
          <a:p>
            <a:pPr marL="68580" indent="0">
              <a:buNone/>
            </a:pPr>
            <a:r>
              <a:rPr lang="cs-CZ" dirty="0" smtClean="0"/>
              <a:t>Fraus – Začínáme číst a psát</a:t>
            </a:r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                                   </a:t>
            </a:r>
          </a:p>
          <a:p>
            <a:endParaRPr lang="cs-CZ" dirty="0"/>
          </a:p>
          <a:p>
            <a:pPr marL="68580" indent="0">
              <a:buNone/>
            </a:pPr>
            <a:r>
              <a:rPr lang="cs-CZ" dirty="0"/>
              <a:t>SPN – Učíme se číst</a:t>
            </a:r>
          </a:p>
        </p:txBody>
      </p:sp>
      <p:pic>
        <p:nvPicPr>
          <p:cNvPr id="4" name="Picture 4" descr="Český jazyk 1 genetická metoda - Začínáme číst a psá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72816"/>
            <a:ext cx="1224135" cy="1740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Český jazyk 1 genetická metoda - Začínáme číst a psá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772816"/>
            <a:ext cx="1224136" cy="174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spn.cz/bookimgs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377043"/>
            <a:ext cx="1299507" cy="180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Učíme se číst Pracovní sešit k 1. dílu učebn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428" y="4244967"/>
            <a:ext cx="1308004" cy="206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spn.cz/bookimgs/4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474163"/>
            <a:ext cx="1229582" cy="170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0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/>
          <a:lstStyle/>
          <a:p>
            <a:pPr marL="68580" indent="0">
              <a:buNone/>
            </a:pPr>
            <a:r>
              <a:rPr lang="cs-CZ" dirty="0" smtClean="0"/>
              <a:t>Nakladatelství :</a:t>
            </a:r>
          </a:p>
          <a:p>
            <a:r>
              <a:rPr lang="cs-CZ" dirty="0" err="1" smtClean="0"/>
              <a:t>Klett</a:t>
            </a:r>
            <a:r>
              <a:rPr lang="cs-CZ" dirty="0" smtClean="0"/>
              <a:t> – Lili a Vili</a:t>
            </a:r>
          </a:p>
          <a:p>
            <a:endParaRPr lang="cs-CZ" dirty="0"/>
          </a:p>
          <a:p>
            <a:pPr marL="68580" indent="0">
              <a:buNone/>
            </a:pPr>
            <a:r>
              <a:rPr lang="cs-CZ" u="sng" dirty="0" smtClean="0">
                <a:hlinkClick r:id="rId2"/>
              </a:rPr>
              <a:t>Video Genetická metoda</a:t>
            </a:r>
            <a:endParaRPr lang="cs-CZ" u="sng" dirty="0" smtClean="0"/>
          </a:p>
          <a:p>
            <a:endParaRPr lang="cs-CZ" u="sng" dirty="0"/>
          </a:p>
          <a:p>
            <a:pPr marL="68580" indent="0">
              <a:buNone/>
            </a:pPr>
            <a:r>
              <a:rPr lang="cs-CZ" dirty="0" smtClean="0">
                <a:hlinkClick r:id="rId3"/>
              </a:rPr>
              <a:t>E-Lili – učebnice</a:t>
            </a:r>
            <a:endParaRPr lang="cs-CZ" dirty="0" smtClean="0"/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r>
              <a:rPr lang="cs-CZ" dirty="0" smtClean="0">
                <a:hlinkClick r:id="rId4"/>
              </a:rPr>
              <a:t>I </a:t>
            </a:r>
            <a:r>
              <a:rPr lang="cs-CZ" dirty="0" err="1" smtClean="0">
                <a:hlinkClick r:id="rId4"/>
              </a:rPr>
              <a:t>Klett</a:t>
            </a:r>
            <a:r>
              <a:rPr lang="cs-CZ" dirty="0" smtClean="0">
                <a:hlinkClick r:id="rId4"/>
              </a:rPr>
              <a:t> </a:t>
            </a:r>
            <a:r>
              <a:rPr lang="cs-CZ" dirty="0" err="1" smtClean="0">
                <a:hlinkClick r:id="rId4"/>
              </a:rPr>
              <a:t>Lilli</a:t>
            </a:r>
            <a:r>
              <a:rPr lang="cs-CZ" dirty="0" smtClean="0">
                <a:hlinkClick r:id="rId4"/>
              </a:rPr>
              <a:t> a </a:t>
            </a:r>
            <a:r>
              <a:rPr lang="cs-CZ" dirty="0" err="1" smtClean="0">
                <a:hlinkClick r:id="rId4"/>
              </a:rPr>
              <a:t>Villy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27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GENETICKÁ METODA ČTENÍ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b="1" dirty="0" smtClean="0"/>
              <a:t>Program:</a:t>
            </a:r>
          </a:p>
          <a:p>
            <a:pPr marL="514350" indent="-514350">
              <a:buAutoNum type="arabicPeriod"/>
            </a:pPr>
            <a:r>
              <a:rPr lang="cs-CZ" dirty="0" smtClean="0"/>
              <a:t>Představení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Barevné lístečky – očekávání</a:t>
            </a:r>
          </a:p>
          <a:p>
            <a:pPr marL="514350" indent="-514350">
              <a:buAutoNum type="arabicPeriod"/>
            </a:pPr>
            <a:r>
              <a:rPr lang="cs-CZ" dirty="0" smtClean="0"/>
              <a:t>Historie a metodika genetické metody</a:t>
            </a:r>
          </a:p>
          <a:p>
            <a:pPr marL="514350" indent="-514350">
              <a:buAutoNum type="arabicPeriod"/>
            </a:pPr>
            <a:r>
              <a:rPr lang="cs-CZ" dirty="0" smtClean="0"/>
              <a:t>Učebnice </a:t>
            </a:r>
          </a:p>
          <a:p>
            <a:pPr marL="514350" indent="-514350">
              <a:buAutoNum type="arabicPeriod"/>
            </a:pPr>
            <a:r>
              <a:rPr lang="cs-CZ" dirty="0" smtClean="0"/>
              <a:t>Aktivity a knihy a  pro rozvoj počátečního čtení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Spolupráce s rodiči při rozvoji čtení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5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cs-CZ" dirty="0" smtClean="0"/>
              <a:t>Mgr. Jana Šístková</a:t>
            </a:r>
          </a:p>
          <a:p>
            <a:pPr algn="r"/>
            <a:r>
              <a:rPr lang="cs-CZ" dirty="0"/>
              <a:t>j</a:t>
            </a:r>
            <a:r>
              <a:rPr lang="cs-CZ" dirty="0" smtClean="0"/>
              <a:t>ana.sistkova@seznam.cz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59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Historie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r>
              <a:rPr lang="cs-CZ" dirty="0" smtClean="0"/>
              <a:t>Metody čtení  rozšířené ve 20.st:</a:t>
            </a:r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Globální  metoda – V. Příhoda - </a:t>
            </a:r>
          </a:p>
          <a:p>
            <a:r>
              <a:rPr lang="cs-CZ" dirty="0" smtClean="0"/>
              <a:t>Analyticko-syntetická metoda- rozpracovala </a:t>
            </a:r>
            <a:r>
              <a:rPr lang="cs-CZ" dirty="0" err="1" smtClean="0"/>
              <a:t>J.Hřebejková</a:t>
            </a:r>
            <a:endParaRPr lang="cs-CZ" dirty="0" smtClean="0"/>
          </a:p>
          <a:p>
            <a:r>
              <a:rPr lang="cs-CZ" dirty="0" smtClean="0"/>
              <a:t>Genetická metoda – J. Kožíšek</a:t>
            </a:r>
          </a:p>
          <a:p>
            <a:pPr marL="68580" indent="0">
              <a:buNone/>
            </a:pPr>
            <a:r>
              <a:rPr lang="cs-CZ" dirty="0"/>
              <a:t>	</a:t>
            </a:r>
            <a:r>
              <a:rPr lang="cs-CZ" dirty="0" smtClean="0"/>
              <a:t>navázala </a:t>
            </a:r>
            <a:r>
              <a:rPr lang="cs-CZ" dirty="0" err="1" smtClean="0"/>
              <a:t>J.Wagnerová</a:t>
            </a:r>
            <a:r>
              <a:rPr lang="cs-CZ" dirty="0" smtClean="0"/>
              <a:t> v r.1995/96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Podstata genetické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Kožíšek požadoval, aby dítě prošlo stejnou genezí jako lidstvo.</a:t>
            </a:r>
          </a:p>
          <a:p>
            <a:r>
              <a:rPr lang="cs-CZ" dirty="0" smtClean="0"/>
              <a:t>Vycházel z myšlenky, že dříve než čteme, musel někdo psát, a dříve než psal měl myšlenku, kterou vyjádřil graficky.</a:t>
            </a:r>
          </a:p>
          <a:p>
            <a:r>
              <a:rPr lang="cs-CZ" dirty="0"/>
              <a:t>V</a:t>
            </a:r>
            <a:r>
              <a:rPr lang="cs-CZ" dirty="0" smtClean="0"/>
              <a:t>ychází z nejmenší jednotky mluvené řeči - hlásky</a:t>
            </a:r>
          </a:p>
          <a:p>
            <a:r>
              <a:rPr lang="cs-CZ" dirty="0" smtClean="0"/>
              <a:t>Také metoda ZAPISOVACÍ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83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cs-CZ" dirty="0" smtClean="0"/>
              <a:t>Metodika nácviku:1. etapa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/>
          <a:lstStyle/>
          <a:p>
            <a:pPr marL="68580" indent="0">
              <a:buNone/>
            </a:pPr>
            <a:r>
              <a:rPr lang="cs-CZ" dirty="0" smtClean="0"/>
              <a:t>Podle Wagnerové, 2012:</a:t>
            </a:r>
          </a:p>
          <a:p>
            <a:pPr marL="68580" indent="0">
              <a:buNone/>
            </a:pPr>
            <a:r>
              <a:rPr lang="cs-CZ" dirty="0" smtClean="0"/>
              <a:t>Prostřednictvím hry seznámit s velkou tiskací abecedou vzbudit radost z toho, co dělají </a:t>
            </a:r>
          </a:p>
          <a:p>
            <a:r>
              <a:rPr lang="cs-CZ" dirty="0" smtClean="0"/>
              <a:t>Září – prosinec – cvičení na rozvoj sluchové analýzy a syntézy, rozvoj jemné motoriky</a:t>
            </a:r>
          </a:p>
          <a:p>
            <a:r>
              <a:rPr lang="cs-CZ" dirty="0" smtClean="0"/>
              <a:t>Od září do listopadu/prosince – děti čtou a zapisují jen velká tiskací písmena</a:t>
            </a:r>
          </a:p>
        </p:txBody>
      </p:sp>
    </p:spTree>
    <p:extLst>
      <p:ext uri="{BB962C8B-B14F-4D97-AF65-F5344CB8AC3E}">
        <p14:creationId xmlns:p14="http://schemas.microsoft.com/office/powerpoint/2010/main" val="19479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/>
          <a:lstStyle/>
          <a:p>
            <a:r>
              <a:rPr lang="cs-CZ" dirty="0" smtClean="0"/>
              <a:t>Hry s písmeny – skládání slov</a:t>
            </a:r>
          </a:p>
          <a:p>
            <a:r>
              <a:rPr lang="cs-CZ" dirty="0" smtClean="0"/>
              <a:t>Opis slov</a:t>
            </a:r>
          </a:p>
          <a:p>
            <a:r>
              <a:rPr lang="cs-CZ" dirty="0" smtClean="0"/>
              <a:t>Rozklad slov L -E-S, P-E-S…N-O-H-A, M-Í-S-A</a:t>
            </a:r>
          </a:p>
          <a:p>
            <a:r>
              <a:rPr lang="cs-CZ" dirty="0" smtClean="0"/>
              <a:t>Individuální tempo dle dispozic dětí</a:t>
            </a:r>
          </a:p>
          <a:p>
            <a:r>
              <a:rPr lang="cs-CZ" dirty="0" smtClean="0"/>
              <a:t>Délka etapy – 3 týdny – 1 měsíc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31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2.etapa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r>
              <a:rPr lang="cs-CZ" dirty="0"/>
              <a:t>cvičení na rozvoj sluchové analýzy a syntézy, rozvoj jemné motoriky</a:t>
            </a:r>
          </a:p>
          <a:p>
            <a:r>
              <a:rPr lang="cs-CZ" dirty="0" smtClean="0"/>
              <a:t>Nácvik čtení slov a vět</a:t>
            </a:r>
          </a:p>
          <a:p>
            <a:r>
              <a:rPr lang="cs-CZ" dirty="0" smtClean="0"/>
              <a:t>Zápis slov hůlkovým písmem</a:t>
            </a:r>
          </a:p>
          <a:p>
            <a:r>
              <a:rPr lang="cs-CZ" dirty="0" smtClean="0"/>
              <a:t>Žáci se učí vlastní činností, tedy čtením a psaním</a:t>
            </a:r>
          </a:p>
          <a:p>
            <a:r>
              <a:rPr lang="cs-CZ" dirty="0" smtClean="0"/>
              <a:t>Pokračuje seznamování s velkými písmeny tiskací abecedy</a:t>
            </a:r>
          </a:p>
          <a:p>
            <a:r>
              <a:rPr lang="cs-CZ" dirty="0" smtClean="0"/>
              <a:t>Čtou smysluplné  texty, ne dril slabik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9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3.etapa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/>
          <a:lstStyle/>
          <a:p>
            <a:r>
              <a:rPr lang="cs-CZ" dirty="0" smtClean="0"/>
              <a:t>Přechod na čtení malých tiskacích písmen</a:t>
            </a:r>
          </a:p>
          <a:p>
            <a:r>
              <a:rPr lang="cs-CZ" dirty="0" smtClean="0"/>
              <a:t>Malá písmena se nezapisují</a:t>
            </a:r>
          </a:p>
          <a:p>
            <a:r>
              <a:rPr lang="cs-CZ" dirty="0" smtClean="0"/>
              <a:t>Hláskový sklad a rozklad obtížnějších slov</a:t>
            </a:r>
          </a:p>
          <a:p>
            <a:r>
              <a:rPr lang="cs-CZ" dirty="0" smtClean="0"/>
              <a:t>Čtení vlastních knížek</a:t>
            </a:r>
          </a:p>
          <a:p>
            <a:r>
              <a:rPr lang="cs-CZ" dirty="0" smtClean="0"/>
              <a:t>Technika čtení je prostředkem ke čtení – důraz na porozumění</a:t>
            </a:r>
          </a:p>
          <a:p>
            <a:r>
              <a:rPr lang="cs-CZ" dirty="0" smtClean="0"/>
              <a:t>Délka etapy: od Vánoc do června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3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cs-CZ" dirty="0" smtClean="0"/>
              <a:t>Výhody genetické metody: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r>
              <a:rPr lang="cs-CZ" dirty="0" smtClean="0"/>
              <a:t>Vysoká motivace dětí ke čtení</a:t>
            </a:r>
          </a:p>
          <a:p>
            <a:r>
              <a:rPr lang="cs-CZ" dirty="0" smtClean="0"/>
              <a:t>Dítě rychle čte první slova a věty</a:t>
            </a:r>
          </a:p>
          <a:p>
            <a:r>
              <a:rPr lang="cs-CZ" dirty="0" smtClean="0"/>
              <a:t>Zapisuje svoje myšlenky</a:t>
            </a:r>
          </a:p>
          <a:p>
            <a:r>
              <a:rPr lang="cs-CZ" dirty="0" smtClean="0"/>
              <a:t>Dává dítěti i učiteli větší volnost</a:t>
            </a:r>
          </a:p>
          <a:p>
            <a:r>
              <a:rPr lang="cs-CZ" dirty="0" smtClean="0"/>
              <a:t>Je cestou individuálního učení</a:t>
            </a:r>
          </a:p>
          <a:p>
            <a:r>
              <a:rPr lang="cs-CZ" dirty="0" smtClean="0"/>
              <a:t>Tiskací písmena zná dítě už v předškolním věku</a:t>
            </a:r>
          </a:p>
          <a:p>
            <a:r>
              <a:rPr lang="cs-CZ" dirty="0" smtClean="0"/>
              <a:t>Je to přirozený způsob nácviku čtení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3241</TotalTime>
  <Words>760</Words>
  <Application>Microsoft Office PowerPoint</Application>
  <PresentationFormat>Předvádění na obrazovce (4:3)</PresentationFormat>
  <Paragraphs>191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Austin</vt:lpstr>
      <vt:lpstr>Genetická metoda čtení</vt:lpstr>
      <vt:lpstr>GENETICKÁ METODA ČTENÍ</vt:lpstr>
      <vt:lpstr>Historie </vt:lpstr>
      <vt:lpstr>Podstata genetické metody</vt:lpstr>
      <vt:lpstr>Metodika nácviku:1. etapa</vt:lpstr>
      <vt:lpstr>Prezentace aplikace PowerPoint</vt:lpstr>
      <vt:lpstr>2.etapa</vt:lpstr>
      <vt:lpstr>3.etapa</vt:lpstr>
      <vt:lpstr>Výhody genetické metody:</vt:lpstr>
      <vt:lpstr>Porovnání A/S a genetické</vt:lpstr>
      <vt:lpstr>Závěr:</vt:lpstr>
      <vt:lpstr>Aktivity </vt:lpstr>
      <vt:lpstr>Prezentace aplikace PowerPoint</vt:lpstr>
      <vt:lpstr>Prezentace aplikace PowerPoint</vt:lpstr>
      <vt:lpstr>Ukázky čtení</vt:lpstr>
      <vt:lpstr>Metody čtení</vt:lpstr>
      <vt:lpstr>Metody čtení</vt:lpstr>
      <vt:lpstr>Učebnice 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GENETICKÁ METODA ČTENÍ</dc:title>
  <dc:creator>Jana</dc:creator>
  <cp:lastModifiedBy>ucitel</cp:lastModifiedBy>
  <cp:revision>19</cp:revision>
  <dcterms:created xsi:type="dcterms:W3CDTF">2013-03-12T09:50:00Z</dcterms:created>
  <dcterms:modified xsi:type="dcterms:W3CDTF">2013-03-15T10:48:11Z</dcterms:modified>
</cp:coreProperties>
</file>