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79" r:id="rId4"/>
    <p:sldId id="272" r:id="rId5"/>
    <p:sldId id="273" r:id="rId6"/>
    <p:sldId id="257" r:id="rId7"/>
    <p:sldId id="274" r:id="rId8"/>
    <p:sldId id="261" r:id="rId9"/>
    <p:sldId id="276" r:id="rId10"/>
    <p:sldId id="280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076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.tupy\Desktop\JAN\2014\POIV\Semin&#225;&#345;_141031\gra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.tupy\Desktop\JAN\2014\POIV\Semin&#225;&#345;_141031\graf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.tupy\Desktop\JAN\2014\POIV\Semin&#225;&#345;_141031\graf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.tupy\Desktop\JAN\2014\POIV\Semin&#225;&#345;_141031\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baseline="0">
                <a:effectLst/>
              </a:rPr>
              <a:t>Počty žáků v PO IV na 2. stupni ZŠ </a:t>
            </a:r>
            <a:endParaRPr lang="cs-CZ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Počty žáků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List1!$B$1:$H$1</c:f>
              <c:strCache>
                <c:ptCount val="7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</c:strCache>
            </c:strRef>
          </c:cat>
          <c:val>
            <c:numRef>
              <c:f>List1!$B$2:$H$2</c:f>
              <c:numCache>
                <c:formatCode>General</c:formatCode>
                <c:ptCount val="7"/>
                <c:pt idx="0">
                  <c:v>31</c:v>
                </c:pt>
                <c:pt idx="1">
                  <c:v>44</c:v>
                </c:pt>
                <c:pt idx="2">
                  <c:v>61</c:v>
                </c:pt>
                <c:pt idx="3">
                  <c:v>86</c:v>
                </c:pt>
                <c:pt idx="4">
                  <c:v>102</c:v>
                </c:pt>
                <c:pt idx="5">
                  <c:v>138</c:v>
                </c:pt>
                <c:pt idx="6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69632"/>
        <c:axId val="22885120"/>
      </c:barChart>
      <c:catAx>
        <c:axId val="22469632"/>
        <c:scaling>
          <c:orientation val="minMax"/>
        </c:scaling>
        <c:delete val="0"/>
        <c:axPos val="b"/>
        <c:majorTickMark val="out"/>
        <c:minorTickMark val="none"/>
        <c:tickLblPos val="nextTo"/>
        <c:crossAx val="22885120"/>
        <c:crosses val="autoZero"/>
        <c:auto val="1"/>
        <c:lblAlgn val="ctr"/>
        <c:lblOffset val="100"/>
        <c:noMultiLvlLbl val="0"/>
      </c:catAx>
      <c:valAx>
        <c:axId val="2288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69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tx1">
          <a:alpha val="87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u="none" strike="noStrike" baseline="0">
                <a:effectLst/>
              </a:rPr>
              <a:t>Podíl žáků v PO IV z celkového počtu žáků na 2. stupni ZŠ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List4!$A$2</c:f>
              <c:strCache>
                <c:ptCount val="1"/>
                <c:pt idx="0">
                  <c:v>Podíl žáků v PO IV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List4!$B$1:$H$1</c:f>
              <c:strCache>
                <c:ptCount val="7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</c:strCache>
            </c:strRef>
          </c:cat>
          <c:val>
            <c:numRef>
              <c:f>List4!$B$2:$H$2</c:f>
              <c:numCache>
                <c:formatCode>General</c:formatCode>
                <c:ptCount val="7"/>
                <c:pt idx="0">
                  <c:v>8.0000000000000002E-3</c:v>
                </c:pt>
                <c:pt idx="1">
                  <c:v>1.2E-2</c:v>
                </c:pt>
                <c:pt idx="2">
                  <c:v>1.7999999999999999E-2</c:v>
                </c:pt>
                <c:pt idx="3">
                  <c:v>2.5999999999999999E-2</c:v>
                </c:pt>
                <c:pt idx="4">
                  <c:v>3.2000000000000001E-2</c:v>
                </c:pt>
                <c:pt idx="5">
                  <c:v>4.2999999999999997E-2</c:v>
                </c:pt>
                <c:pt idx="6">
                  <c:v>6.2E-2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07520"/>
        <c:axId val="22933888"/>
      </c:barChart>
      <c:catAx>
        <c:axId val="22907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2933888"/>
        <c:crosses val="autoZero"/>
        <c:auto val="1"/>
        <c:lblAlgn val="ctr"/>
        <c:lblOffset val="100"/>
        <c:noMultiLvlLbl val="0"/>
      </c:catAx>
      <c:valAx>
        <c:axId val="22933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907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 cap="sq">
      <a:solidFill>
        <a:schemeClr val="tx1"/>
      </a:solidFill>
      <a:miter lim="800000"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List2!$A$2</c:f>
              <c:strCache>
                <c:ptCount val="1"/>
                <c:pt idx="0">
                  <c:v>Počty rodin v PO IV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List2!$B$1:$H$1</c:f>
              <c:strCache>
                <c:ptCount val="7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</c:strCache>
            </c:strRef>
          </c:cat>
          <c:val>
            <c:numRef>
              <c:f>List2!$B$2:$H$2</c:f>
              <c:numCache>
                <c:formatCode>General</c:formatCode>
                <c:ptCount val="7"/>
                <c:pt idx="0">
                  <c:v>25</c:v>
                </c:pt>
                <c:pt idx="1">
                  <c:v>37</c:v>
                </c:pt>
                <c:pt idx="2">
                  <c:v>51</c:v>
                </c:pt>
                <c:pt idx="3">
                  <c:v>68</c:v>
                </c:pt>
                <c:pt idx="4">
                  <c:v>79</c:v>
                </c:pt>
                <c:pt idx="5">
                  <c:v>104</c:v>
                </c:pt>
                <c:pt idx="6">
                  <c:v>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43392"/>
        <c:axId val="23245184"/>
      </c:barChart>
      <c:catAx>
        <c:axId val="23243392"/>
        <c:scaling>
          <c:orientation val="minMax"/>
        </c:scaling>
        <c:delete val="0"/>
        <c:axPos val="b"/>
        <c:majorTickMark val="out"/>
        <c:minorTickMark val="none"/>
        <c:tickLblPos val="nextTo"/>
        <c:crossAx val="23245184"/>
        <c:crosses val="autoZero"/>
        <c:auto val="1"/>
        <c:lblAlgn val="ctr"/>
        <c:lblOffset val="100"/>
        <c:noMultiLvlLbl val="0"/>
      </c:catAx>
      <c:valAx>
        <c:axId val="23245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43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 cap="sq">
      <a:solidFill>
        <a:schemeClr val="tx1"/>
      </a:solidFill>
      <a:miter lim="800000"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Počet měst a obcí</a:t>
            </a:r>
            <a:r>
              <a:rPr lang="cs-CZ"/>
              <a:t>, se žáky v PO IV</a:t>
            </a:r>
            <a:endParaRPr lang="en-US"/>
          </a:p>
        </c:rich>
      </c:tx>
      <c:layout>
        <c:manualLayout>
          <c:xMode val="edge"/>
          <c:yMode val="edge"/>
          <c:x val="0.10806955380577428"/>
          <c:y val="3.240740740740740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List3!$A$2</c:f>
              <c:strCache>
                <c:ptCount val="1"/>
                <c:pt idx="0">
                  <c:v>Počet měst a obcí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List3!$B$1:$H$1</c:f>
              <c:strCache>
                <c:ptCount val="7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</c:strCache>
            </c:strRef>
          </c:cat>
          <c:val>
            <c:numRef>
              <c:f>List3!$B$2:$H$2</c:f>
              <c:numCache>
                <c:formatCode>General</c:formatCode>
                <c:ptCount val="7"/>
                <c:pt idx="0">
                  <c:v>19</c:v>
                </c:pt>
                <c:pt idx="1">
                  <c:v>24</c:v>
                </c:pt>
                <c:pt idx="2">
                  <c:v>28</c:v>
                </c:pt>
                <c:pt idx="3">
                  <c:v>52</c:v>
                </c:pt>
                <c:pt idx="4">
                  <c:v>54</c:v>
                </c:pt>
                <c:pt idx="5">
                  <c:v>69</c:v>
                </c:pt>
                <c:pt idx="6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92160"/>
        <c:axId val="23306240"/>
      </c:barChart>
      <c:catAx>
        <c:axId val="2329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23306240"/>
        <c:crosses val="autoZero"/>
        <c:auto val="1"/>
        <c:lblAlgn val="ctr"/>
        <c:lblOffset val="100"/>
        <c:noMultiLvlLbl val="0"/>
      </c:catAx>
      <c:valAx>
        <c:axId val="23306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92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 cap="sq">
      <a:solidFill>
        <a:schemeClr val="tx1"/>
      </a:solidFill>
      <a:miter lim="800000"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78C6B91-A93E-49C6-B0D0-2931E52AF94C}" type="datetimeFigureOut">
              <a:rPr lang="cs-CZ" smtClean="0"/>
              <a:t>5.11.2014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A3EE3C-D415-40BD-BBF1-7AB2CB07EF2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920880" cy="3600400"/>
          </a:xfrm>
        </p:spPr>
        <p:txBody>
          <a:bodyPr/>
          <a:lstStyle/>
          <a:p>
            <a:r>
              <a:rPr lang="cs-CZ" sz="4000" b="1" dirty="0" smtClean="0">
                <a:effectLst/>
              </a:rPr>
              <a:t>Individuální vzdělávání na           2. stupni ZŠ</a:t>
            </a:r>
            <a:br>
              <a:rPr lang="cs-CZ" sz="4000" b="1" dirty="0" smtClean="0">
                <a:effectLst/>
              </a:rPr>
            </a:br>
            <a:r>
              <a:rPr lang="cs-CZ" sz="4000" b="1" dirty="0" smtClean="0">
                <a:effectLst/>
              </a:rPr>
              <a:t>– </a:t>
            </a:r>
            <a:br>
              <a:rPr lang="cs-CZ" sz="4000" b="1" dirty="0" smtClean="0">
                <a:effectLst/>
              </a:rPr>
            </a:br>
            <a:r>
              <a:rPr lang="cs-CZ" sz="4000" b="1" dirty="0" smtClean="0">
                <a:effectLst/>
              </a:rPr>
              <a:t>spolupráce NÚV                             s pilotními školami</a:t>
            </a:r>
            <a:endParaRPr lang="cs-CZ" sz="4000" b="1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792088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Praha NÚV, listopad 2014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PaedDr. Jan Tupý, Ing. Renata Votavová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805264"/>
            <a:ext cx="1686312" cy="48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648072"/>
          </a:xfrm>
        </p:spPr>
        <p:txBody>
          <a:bodyPr/>
          <a:lstStyle/>
          <a:p>
            <a:r>
              <a:rPr lang="cs-CZ" sz="3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Konzultační činnost</a:t>
            </a:r>
            <a:endParaRPr lang="cs-CZ" sz="3400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157592" cy="43924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Konzultace 1 – 5 za pololetí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Doplňováno telefonickými a mailovými konzultacemi  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Účast při konzultacích – žák, rodič (vzdělavatel), učitel, ředitel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Přesun přezkoušení některých předmětů na konzultace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Konzultace jsou vítány pro: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pro osobní kontakt s příslušným vyučujícím, pro osobní prezentaci výsledků žáka, pro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případnou výměnu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zkušeností z individuálního vzdělávání s jinými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rodiči </a:t>
            </a:r>
          </a:p>
        </p:txBody>
      </p:sp>
    </p:spTree>
    <p:extLst>
      <p:ext uri="{BB962C8B-B14F-4D97-AF65-F5344CB8AC3E}">
        <p14:creationId xmlns:p14="http://schemas.microsoft.com/office/powerpoint/2010/main" val="1146247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648072"/>
          </a:xfrm>
        </p:spPr>
        <p:txBody>
          <a:bodyPr/>
          <a:lstStyle/>
          <a:p>
            <a:r>
              <a:rPr lang="cs-CZ" sz="3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Evidence vzdělávání</a:t>
            </a:r>
            <a:endParaRPr lang="cs-CZ" sz="3400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157592" cy="43924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Zjednodušené záznamy ve formě třídních knih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Vzdělávací plánů podle poskytnutých ŠVP 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Poznámky z průběhu vzdělávání 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Portfolia a práce žáků</a:t>
            </a:r>
          </a:p>
          <a:p>
            <a:pPr>
              <a:spcBef>
                <a:spcPts val="0"/>
              </a:spcBef>
            </a:pPr>
            <a:endParaRPr lang="cs-CZ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latin typeface="+mn-lt"/>
              </a:rPr>
              <a:t>K dispozici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jsou pouze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obecnější informace z dotazníků pro rodiče a ze zpráv ředitelů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spcBef>
                <a:spcPts val="0"/>
              </a:spcBef>
            </a:pPr>
            <a:endParaRPr lang="cs-CZ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Jen někteří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rodiče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poskytují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NÚV portfolia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či práce svých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dětí,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které dokladují proces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výuky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02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648072"/>
          </a:xfrm>
        </p:spPr>
        <p:txBody>
          <a:bodyPr/>
          <a:lstStyle/>
          <a:p>
            <a:r>
              <a:rPr lang="cs-CZ" sz="3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Přezkoušení žáků</a:t>
            </a:r>
            <a:endParaRPr lang="cs-CZ" sz="3400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157592" cy="482453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Postupná změna z přezkoušení v jednom dni na přezkoušení ve dvou a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íce dnech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Přesun části přezkoušení na konzultace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Snaha zadávat žákům PO IV stejné úlohy jako žákům běžných tříd – podobně při zadávání průběžných úkolů prostřednictvím mailů (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možnost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porovnání výsledků)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Minimalizace příliš vstřícného postoje učitelů a ústních zásahů rodičů do přezkoušení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Účast při přezkoušení – žák, učitel, rodič (vzdělavatel), školní psycholog, speciální pedagog, ředitel, pracovník NÚV 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Formy přezkoušení – ústní, písemné, praktické, prezentace  přinesených prací, materiálů na počítači</a:t>
            </a:r>
          </a:p>
        </p:txBody>
      </p:sp>
    </p:spTree>
    <p:extLst>
      <p:ext uri="{BB962C8B-B14F-4D97-AF65-F5344CB8AC3E}">
        <p14:creationId xmlns:p14="http://schemas.microsoft.com/office/powerpoint/2010/main" val="3018511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648072"/>
          </a:xfrm>
        </p:spPr>
        <p:txBody>
          <a:bodyPr/>
          <a:lstStyle/>
          <a:p>
            <a:r>
              <a:rPr lang="cs-CZ" sz="3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Pozitiva a negativa IV</a:t>
            </a:r>
            <a:endParaRPr lang="cs-CZ" sz="3400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157592" cy="573325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Pozitiva – rodiče</a:t>
            </a:r>
          </a:p>
          <a:p>
            <a:pPr marL="712788" indent="-349250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latin typeface="+mn-lt"/>
              </a:rPr>
              <a:t>možnost individuálního přístupu k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výuce</a:t>
            </a:r>
          </a:p>
          <a:p>
            <a:pPr marL="712788" indent="-349250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latin typeface="+mn-lt"/>
              </a:rPr>
              <a:t>p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ráce v klidu a bez stresu</a:t>
            </a:r>
          </a:p>
          <a:p>
            <a:pPr marL="363538" indent="-363538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Negativa – rodiče</a:t>
            </a:r>
          </a:p>
          <a:p>
            <a:pPr marL="712788" indent="-349250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latin typeface="+mn-lt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elký objem učiva pro přezkoušení 1x za půl roku</a:t>
            </a:r>
          </a:p>
          <a:p>
            <a:pPr marL="712788" indent="-349250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latin typeface="+mn-lt"/>
              </a:rPr>
              <a:t>n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áročnost výuky některých předmětů</a:t>
            </a:r>
          </a:p>
          <a:p>
            <a:pPr marL="712788" indent="-349250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latin typeface="+mn-lt"/>
              </a:rPr>
              <a:t>p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roblémy přezkoušení žáků se SPU</a:t>
            </a:r>
          </a:p>
          <a:p>
            <a:pPr marL="363538" indent="-363538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latin typeface="+mn-lt"/>
              </a:rPr>
              <a:t>Pozitiva –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školy</a:t>
            </a:r>
          </a:p>
          <a:p>
            <a:pPr marL="712788" indent="-349250">
              <a:spcBef>
                <a:spcPts val="0"/>
              </a:spcBef>
            </a:pPr>
            <a:r>
              <a:rPr lang="cs-CZ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cs-CZ" i="1" dirty="0" smtClean="0">
                <a:solidFill>
                  <a:schemeClr val="tx1"/>
                </a:solidFill>
                <a:latin typeface="+mn-lt"/>
              </a:rPr>
              <a:t>odobně jako rodiče</a:t>
            </a:r>
          </a:p>
          <a:p>
            <a:pPr marL="363538" indent="-363538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latin typeface="+mn-lt"/>
              </a:rPr>
              <a:t>Negativa –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školy</a:t>
            </a:r>
          </a:p>
          <a:p>
            <a:pPr marL="712788" indent="-349250"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latin typeface="+mn-lt"/>
              </a:rPr>
              <a:t>náročnost přezkušování pro žáky se SPU, problém v 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komunikace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s matkou cizinkou 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marL="712788" indent="-349250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problém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při vzdělávání náročnějších témat, které vzdělavatel sám nezvládá a má tendenci je „jen projít nebo obejít“, někdy chybí souvislosti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 osvoj.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čivu mezi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osvojovaným učivem, podceňování některých vzdělávacích oblastí 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marL="712788" indent="-349250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jistý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syndrom „vyhoření“ při vícečetné rodině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                   a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dlouhodobém působení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 PO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IV</a:t>
            </a:r>
          </a:p>
          <a:p>
            <a:pPr marL="712788" indent="-349250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náročnost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přezkušování některých žáků z důvodu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trémy</a:t>
            </a:r>
          </a:p>
          <a:p>
            <a:pPr marL="712788" indent="-349250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individuálně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vysoká či nízká náročnost na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žáky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1721752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648072"/>
          </a:xfrm>
        </p:spPr>
        <p:txBody>
          <a:bodyPr/>
          <a:lstStyle/>
          <a:p>
            <a:r>
              <a:rPr lang="cs-CZ" sz="3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Doporučení</a:t>
            </a:r>
            <a:endParaRPr lang="cs-CZ" sz="3400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157592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</a:rPr>
              <a:t>pokračovat v individuálním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vzdělávání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</a:rPr>
              <a:t>projednávat postup výuky na úrovni konzultant 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– vzdělavatel , dodržovat dohody, v hraniční m případě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neumožnit změnu plánu daného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školou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</a:rPr>
              <a:t>provádět hodnocení žáka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čtvrtletně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</a:rPr>
              <a:t>pololetní hodnocení stanovit na základě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obou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zkoušek; 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</a:rPr>
              <a:t>včas odhalit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problémy ve znalostech,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 zajistit pomoc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vzdělavateli 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</a:rPr>
              <a:t>zařadit žáky povinně do srovnávacích testů 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</a:rPr>
              <a:t>vyjasnit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odměňování pedagogů za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práci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v PO IV; 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</a:rPr>
              <a:t>zpracovat pro vzdělavatele metodické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podklady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sestavit pro ředitele škol stručný manuál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5508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10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>
                <a:solidFill>
                  <a:schemeClr val="accent1"/>
                </a:solidFill>
                <a:latin typeface="+mn-lt"/>
              </a:rPr>
              <a:t>Děkujeme za pozornost.</a:t>
            </a:r>
            <a:endParaRPr lang="cs-CZ" sz="4000" b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274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720080"/>
          </a:xfrm>
        </p:spPr>
        <p:txBody>
          <a:bodyPr/>
          <a:lstStyle/>
          <a:p>
            <a:r>
              <a:rPr lang="cs-CZ" sz="3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Účast NÚV v PO IV</a:t>
            </a:r>
            <a:endParaRPr lang="cs-CZ" sz="3400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89654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Od roku 2000 do roku 2005 se Výzkumný ústav pedagogický v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raze podílel na PO DV na 1. stupni ZŠ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V roce 2005 bylo uzákoněno IV pro 1. stupeň základních škol (§ 41 ŠZ)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cs-CZ" dirty="0">
                <a:solidFill>
                  <a:schemeClr val="accent1"/>
                </a:solidFill>
                <a:latin typeface="+mn-lt"/>
              </a:rPr>
              <a:t>O povolení individuálního vzdělávání žáka rozhoduje ředitel školy, kam byl žák přijat k plnění povinné školní docházky, na základě písemné žádosti zákonného zástupce žáka. Individuální vzdělávání lze povolit pouze žákovi prvního stupně základní školy</a:t>
            </a:r>
            <a:r>
              <a:rPr lang="cs-CZ" dirty="0" smtClean="0">
                <a:solidFill>
                  <a:schemeClr val="accent1"/>
                </a:solidFill>
                <a:latin typeface="+mn-l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Od roku 2007 se VÚP – NÚV podílí na PO IV na              2. stupni ZŠ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796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880120"/>
          </a:xfrm>
        </p:spPr>
        <p:txBody>
          <a:bodyPr/>
          <a:lstStyle/>
          <a:p>
            <a:r>
              <a:rPr lang="cs-CZ" sz="3400" b="1" dirty="0" smtClean="0">
                <a:effectLst/>
              </a:rPr>
              <a:t>Co má NÚV v PO IV za úkol</a:t>
            </a:r>
            <a:endParaRPr lang="cs-CZ" sz="3400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Komunikovat s pilotními školami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Účastnit se 2x v roce přezkoušení žáků (případně konzultací)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Získávat z PŠ informace o žácích, o podmínkách v IV,        o konzultacích, o přezkoušení, o vzdělavatelích,                  o výsledcích vzdělávání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(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formou strukturovaných zpráv ze škol)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Zpracovat vždy do konce listopadu souhrnnou  zprávu o PO IV v ukončeném školním roce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Získávat informace o vzdělávání v rodinách (formou dotazníků zasílaných přes PŠ)</a:t>
            </a: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825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/>
          <a:lstStyle/>
          <a:p>
            <a:r>
              <a:rPr lang="cs-CZ" sz="3400" b="1" dirty="0" smtClean="0">
                <a:effectLst/>
              </a:rPr>
              <a:t>Struktura roční zprávy o PO IV</a:t>
            </a:r>
            <a:endParaRPr lang="cs-CZ" sz="3400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5544616"/>
          </a:xfrm>
        </p:spPr>
        <p:txBody>
          <a:bodyPr>
            <a:normAutofit fontScale="92500"/>
          </a:bodyPr>
          <a:lstStyle/>
          <a:p>
            <a:pPr marL="363538" indent="-363538"/>
            <a:r>
              <a:rPr lang="cs-CZ" dirty="0" smtClean="0">
                <a:solidFill>
                  <a:schemeClr val="tx1"/>
                </a:solidFill>
                <a:latin typeface="+mn-lt"/>
              </a:rPr>
              <a:t>Vstupní údaje o PO IV a o PŠ</a:t>
            </a:r>
          </a:p>
          <a:p>
            <a:pPr marL="363538" indent="-363538"/>
            <a:r>
              <a:rPr lang="cs-CZ" dirty="0" smtClean="0">
                <a:solidFill>
                  <a:schemeClr val="tx1"/>
                </a:solidFill>
                <a:latin typeface="+mn-lt"/>
              </a:rPr>
              <a:t>Údaje o žácích – počty žáků, nezařazení žáků, struktura rodin, míst</a:t>
            </a:r>
          </a:p>
          <a:p>
            <a:pPr marL="363538" indent="-363538"/>
            <a:r>
              <a:rPr lang="cs-CZ" dirty="0" smtClean="0">
                <a:solidFill>
                  <a:schemeClr val="tx1"/>
                </a:solidFill>
                <a:latin typeface="+mn-lt"/>
              </a:rPr>
              <a:t>Informace pro veřejnost</a:t>
            </a:r>
          </a:p>
          <a:p>
            <a:pPr marL="363538" indent="-363538"/>
            <a:r>
              <a:rPr lang="cs-CZ" dirty="0" smtClean="0">
                <a:solidFill>
                  <a:schemeClr val="tx1"/>
                </a:solidFill>
                <a:latin typeface="+mn-lt"/>
              </a:rPr>
              <a:t>Přijímací řízení (požadované dokumenty, průběh PŘ, důvody pro volbu PO IV)</a:t>
            </a:r>
          </a:p>
          <a:p>
            <a:pPr marL="363538" indent="-363538"/>
            <a:r>
              <a:rPr lang="cs-CZ" dirty="0" smtClean="0">
                <a:solidFill>
                  <a:schemeClr val="tx1"/>
                </a:solidFill>
                <a:latin typeface="+mn-lt"/>
              </a:rPr>
              <a:t>Podmínky v PO IV (předměty, vzdělavatelé, vybavení)</a:t>
            </a:r>
          </a:p>
          <a:p>
            <a:pPr marL="363538" indent="-363538"/>
            <a:r>
              <a:rPr lang="cs-CZ" dirty="0" smtClean="0">
                <a:solidFill>
                  <a:schemeClr val="tx1"/>
                </a:solidFill>
                <a:latin typeface="+mn-lt"/>
              </a:rPr>
              <a:t>Průběh výuky (v rodinách, konzultace, vzdělávací nabídky PŠ, zájmová činnost, dokumentace školy, metodické vedení)</a:t>
            </a:r>
          </a:p>
          <a:p>
            <a:pPr marL="363538" indent="-363538"/>
            <a:r>
              <a:rPr lang="cs-CZ" dirty="0" smtClean="0">
                <a:solidFill>
                  <a:schemeClr val="tx1"/>
                </a:solidFill>
                <a:latin typeface="+mn-lt"/>
              </a:rPr>
              <a:t>Hodnocení žáků (přezkoušení – organizace, průběh, výsledky</a:t>
            </a:r>
          </a:p>
          <a:p>
            <a:pPr marL="363538" indent="-363538"/>
            <a:r>
              <a:rPr lang="cs-CZ" dirty="0" smtClean="0">
                <a:solidFill>
                  <a:schemeClr val="tx1"/>
                </a:solidFill>
                <a:latin typeface="+mn-lt"/>
              </a:rPr>
              <a:t>Poznatky z PO IV (rodiče, PŠ)</a:t>
            </a:r>
          </a:p>
          <a:p>
            <a:pPr marL="363538" indent="-363538"/>
            <a:r>
              <a:rPr lang="cs-CZ" dirty="0" smtClean="0">
                <a:solidFill>
                  <a:schemeClr val="tx1"/>
                </a:solidFill>
                <a:latin typeface="+mn-lt"/>
              </a:rPr>
              <a:t>Zjištění, závěry, doporučení</a:t>
            </a:r>
          </a:p>
          <a:p>
            <a:pPr marL="363538" indent="-363538"/>
            <a:r>
              <a:rPr lang="cs-CZ" dirty="0" smtClean="0">
                <a:solidFill>
                  <a:schemeClr val="tx1"/>
                </a:solidFill>
                <a:latin typeface="+mn-lt"/>
              </a:rPr>
              <a:t>Přílohy</a:t>
            </a:r>
          </a:p>
        </p:txBody>
      </p:sp>
    </p:spTree>
    <p:extLst>
      <p:ext uri="{BB962C8B-B14F-4D97-AF65-F5344CB8AC3E}">
        <p14:creationId xmlns:p14="http://schemas.microsoft.com/office/powerpoint/2010/main" val="32069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720080"/>
          </a:xfrm>
        </p:spPr>
        <p:txBody>
          <a:bodyPr/>
          <a:lstStyle/>
          <a:p>
            <a:r>
              <a:rPr lang="cs-CZ" sz="3400" b="1" dirty="0" smtClean="0">
                <a:effectLst/>
              </a:rPr>
              <a:t>Nejzajímavější zjištění v roce 2013/2014 (1)</a:t>
            </a:r>
            <a:endParaRPr lang="cs-CZ" sz="3400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373216"/>
            <a:ext cx="8208912" cy="936104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Největší roční nárůst – 62 žáků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2x více žáků než před 2 lety 6x více než na začátku PO IV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718607"/>
              </p:ext>
            </p:extLst>
          </p:nvPr>
        </p:nvGraphicFramePr>
        <p:xfrm>
          <a:off x="1763688" y="1268760"/>
          <a:ext cx="56886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532711" y="5373216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endParaRPr lang="cs-CZ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6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4096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400" b="1" dirty="0">
                <a:effectLst/>
              </a:rPr>
              <a:t>Nejzajímavější zjištění v roce 2013/2014 </a:t>
            </a:r>
            <a:r>
              <a:rPr lang="cs-CZ" sz="3400" b="1" dirty="0" smtClean="0">
                <a:effectLst/>
              </a:rPr>
              <a:t>(2)</a:t>
            </a:r>
            <a:endParaRPr lang="cs-CZ" sz="3400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373216"/>
            <a:ext cx="8352928" cy="1008112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Poprvé od roku 2005/2006 vzrostl počet žáků na 2. stupni (o 1827). 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Výrazný nárůst žáků o podílu i na 1. stupni ZŠ (z 0,116 % na 0,164 %) z 553 na 832 žáků).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396906"/>
              </p:ext>
            </p:extLst>
          </p:nvPr>
        </p:nvGraphicFramePr>
        <p:xfrm>
          <a:off x="1547664" y="1340768"/>
          <a:ext cx="590465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119809" y="3910609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Vztaženo k 321 671 žákům 2. stupně ZŠ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6011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828675" y="2408238"/>
            <a:ext cx="935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solidFill>
                  <a:schemeClr val="bg1"/>
                </a:solidFill>
              </a:rPr>
              <a:t>   </a:t>
            </a:r>
            <a:r>
              <a:rPr lang="cs-CZ" sz="2000" b="1" dirty="0" smtClean="0">
                <a:solidFill>
                  <a:schemeClr val="bg1"/>
                </a:solidFill>
              </a:rPr>
              <a:t>O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482850" y="243205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 smtClean="0">
                <a:solidFill>
                  <a:schemeClr val="bg1"/>
                </a:solidFill>
              </a:rPr>
              <a:t>K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210050" y="2466975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chemeClr val="bg1"/>
                </a:solidFill>
              </a:rPr>
              <a:t>U</a:t>
            </a:r>
            <a:endParaRPr lang="cs-CZ" sz="2000" b="1">
              <a:solidFill>
                <a:schemeClr val="bg1"/>
              </a:solidFill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937250" y="2438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chemeClr val="bg1"/>
                </a:solidFill>
              </a:rPr>
              <a:t>VVS</a:t>
            </a:r>
            <a:endParaRPr lang="cs-CZ" sz="2000" b="1">
              <a:solidFill>
                <a:schemeClr val="bg1"/>
              </a:solidFill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7664450" y="2428875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chemeClr val="bg1"/>
                </a:solidFill>
              </a:rPr>
              <a:t>VS</a:t>
            </a:r>
            <a:endParaRPr lang="cs-CZ" sz="2000" b="1">
              <a:solidFill>
                <a:schemeClr val="bg1"/>
              </a:solidFill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2516188" y="4691347"/>
            <a:ext cx="935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solidFill>
                  <a:schemeClr val="bg1"/>
                </a:solidFill>
              </a:rPr>
              <a:t>   </a:t>
            </a:r>
            <a:r>
              <a:rPr lang="cs-CZ" sz="2000" b="1" dirty="0">
                <a:solidFill>
                  <a:schemeClr val="bg1"/>
                </a:solidFill>
              </a:rPr>
              <a:t>OV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828676" y="4681397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>
                <a:solidFill>
                  <a:schemeClr val="bg1"/>
                </a:solidFill>
              </a:rPr>
              <a:t>KK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970588" y="4656791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>
                <a:solidFill>
                  <a:schemeClr val="bg1"/>
                </a:solidFill>
              </a:rPr>
              <a:t>U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4272023" y="4656789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>
                <a:solidFill>
                  <a:schemeClr val="bg1"/>
                </a:solidFill>
              </a:rPr>
              <a:t>VVS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7664450" y="465679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>
                <a:solidFill>
                  <a:schemeClr val="bg1"/>
                </a:solidFill>
              </a:rPr>
              <a:t>VS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35" name="Zástupný symbol pro obsah 2"/>
          <p:cNvSpPr>
            <a:spLocks noGrp="1"/>
          </p:cNvSpPr>
          <p:nvPr>
            <p:ph idx="1"/>
          </p:nvPr>
        </p:nvSpPr>
        <p:spPr>
          <a:xfrm>
            <a:off x="395536" y="5517232"/>
            <a:ext cx="8352928" cy="864096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Nárůst o 45 rodin oproti loňskému roku a 6x více než na začátku ověřování. </a:t>
            </a:r>
          </a:p>
        </p:txBody>
      </p:sp>
      <p:sp>
        <p:nvSpPr>
          <p:cNvPr id="36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400" b="1" dirty="0">
                <a:effectLst/>
              </a:rPr>
              <a:t>Nejzajímavější zjištění v roce 2013/2014 </a:t>
            </a:r>
            <a:r>
              <a:rPr lang="cs-CZ" sz="3400" b="1" dirty="0" smtClean="0">
                <a:effectLst/>
              </a:rPr>
              <a:t>(3)</a:t>
            </a:r>
            <a:endParaRPr lang="cs-CZ" sz="3400" b="1" dirty="0">
              <a:effectLst/>
            </a:endParaRPr>
          </a:p>
        </p:txBody>
      </p:sp>
      <p:graphicFrame>
        <p:nvGraphicFramePr>
          <p:cNvPr id="37" name="Graf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948207"/>
              </p:ext>
            </p:extLst>
          </p:nvPr>
        </p:nvGraphicFramePr>
        <p:xfrm>
          <a:off x="1619672" y="1340768"/>
          <a:ext cx="576064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65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720080"/>
          </a:xfrm>
        </p:spPr>
        <p:txBody>
          <a:bodyPr/>
          <a:lstStyle/>
          <a:p>
            <a:r>
              <a:rPr lang="cs-CZ" sz="3400" b="1" dirty="0">
                <a:effectLst/>
              </a:rPr>
              <a:t>Nejzajímavější zjištění v roce 2013/2014 </a:t>
            </a:r>
            <a:r>
              <a:rPr lang="cs-CZ" sz="3400" b="1" dirty="0" smtClean="0">
                <a:effectLst/>
              </a:rPr>
              <a:t>(4)</a:t>
            </a:r>
            <a:endParaRPr lang="cs-CZ" sz="3400" b="1" dirty="0">
              <a:effectLst/>
            </a:endParaRPr>
          </a:p>
        </p:txBody>
      </p:sp>
      <p:sp>
        <p:nvSpPr>
          <p:cNvPr id="34" name="Zástupný symbol pro obsah 2"/>
          <p:cNvSpPr>
            <a:spLocks noGrp="1"/>
          </p:cNvSpPr>
          <p:nvPr>
            <p:ph idx="1"/>
          </p:nvPr>
        </p:nvSpPr>
        <p:spPr>
          <a:xfrm>
            <a:off x="395536" y="5373216"/>
            <a:ext cx="8352928" cy="1008112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Nárůst o 14 míst oproti loňskému roku a 4x více než na začátku ověřování.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Začleněny všechny regiony ČR.</a:t>
            </a:r>
          </a:p>
        </p:txBody>
      </p:sp>
      <p:graphicFrame>
        <p:nvGraphicFramePr>
          <p:cNvPr id="38" name="Graf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909398"/>
              </p:ext>
            </p:extLst>
          </p:nvPr>
        </p:nvGraphicFramePr>
        <p:xfrm>
          <a:off x="1691680" y="1268760"/>
          <a:ext cx="55446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8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648072"/>
          </a:xfrm>
        </p:spPr>
        <p:txBody>
          <a:bodyPr/>
          <a:lstStyle/>
          <a:p>
            <a:r>
              <a:rPr lang="cs-CZ" sz="3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Důvody volby IV v roce 2013/2014 </a:t>
            </a:r>
            <a:endParaRPr lang="cs-CZ" sz="3400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157592" cy="43924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latin typeface="+mn-lt"/>
              </a:rPr>
              <a:t>pozitivní zkušenosti z IV na 1. stupni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ZŠ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zdravotní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či psychické problémy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žáků 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možnost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rozvoje mimořádného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nadání žáka 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individuálního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přístupu ke vzdělávání žáka, především žáků s 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handicapem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intenzivnější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výuka některých vyučovacích předmětů vycházejících ze vzdělávacích oborů hudební výchova, cizí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jazyky 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možnost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cestovat se žáky do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zahraničí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korekce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poruch učení a chování aj.</a:t>
            </a:r>
          </a:p>
        </p:txBody>
      </p:sp>
    </p:spTree>
    <p:extLst>
      <p:ext uri="{BB962C8B-B14F-4D97-AF65-F5344CB8AC3E}">
        <p14:creationId xmlns:p14="http://schemas.microsoft.com/office/powerpoint/2010/main" val="2266728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904</TotalTime>
  <Words>717</Words>
  <Application>Microsoft Office PowerPoint</Application>
  <PresentationFormat>Předvádění na obrazovce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Exekutivní</vt:lpstr>
      <vt:lpstr>Individuální vzdělávání na           2. stupni ZŠ –  spolupráce NÚV                             s pilotními školami</vt:lpstr>
      <vt:lpstr>Účast NÚV v PO IV</vt:lpstr>
      <vt:lpstr>Co má NÚV v PO IV za úkol</vt:lpstr>
      <vt:lpstr>Struktura roční zprávy o PO IV</vt:lpstr>
      <vt:lpstr>Nejzajímavější zjištění v roce 2013/2014 (1)</vt:lpstr>
      <vt:lpstr>Nejzajímavější zjištění v roce 2013/2014 (2)</vt:lpstr>
      <vt:lpstr>Nejzajímavější zjištění v roce 2013/2014 (3)</vt:lpstr>
      <vt:lpstr>Nejzajímavější zjištění v roce 2013/2014 (4)</vt:lpstr>
      <vt:lpstr>Důvody volby IV v roce 2013/2014 </vt:lpstr>
      <vt:lpstr>Konzultační činnost</vt:lpstr>
      <vt:lpstr>Evidence vzdělávání</vt:lpstr>
      <vt:lpstr>Přezkoušení žáků</vt:lpstr>
      <vt:lpstr>Pozitiva a negativa IV</vt:lpstr>
      <vt:lpstr>Doporučení</vt:lpstr>
      <vt:lpstr>Prezentace aplikace PowerPoint</vt:lpstr>
    </vt:vector>
  </TitlesOfParts>
  <Company>NUOV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v RVP ZV</dc:title>
  <dc:creator>Tupý Jan</dc:creator>
  <cp:lastModifiedBy>salavcovam</cp:lastModifiedBy>
  <cp:revision>86</cp:revision>
  <dcterms:created xsi:type="dcterms:W3CDTF">2013-10-13T08:03:45Z</dcterms:created>
  <dcterms:modified xsi:type="dcterms:W3CDTF">2014-11-05T06:28:14Z</dcterms:modified>
</cp:coreProperties>
</file>